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0" r:id="rId2"/>
  </p:sldIdLst>
  <p:sldSz cx="10691813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5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a1e0afc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3a1e0afce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oreply@bizforward.co.jp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1775"/>
            <a:ext cx="10387200" cy="37531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/>
          <p:cNvSpPr txBox="1"/>
          <p:nvPr/>
        </p:nvSpPr>
        <p:spPr>
          <a:xfrm>
            <a:off x="151200" y="123885"/>
            <a:ext cx="75207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0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500" b="1">
                <a:solidFill>
                  <a:srgbClr val="FFFFFF"/>
                </a:solidFill>
              </a:rPr>
              <a:t>重要なお知らせ</a:t>
            </a:r>
            <a:endParaRPr sz="1500" b="1">
              <a:solidFill>
                <a:srgbClr val="FFFFFF"/>
              </a:solidFill>
            </a:endParaRPr>
          </a:p>
        </p:txBody>
      </p:sp>
      <p:sp>
        <p:nvSpPr>
          <p:cNvPr id="103" name="Google Shape;103;p17"/>
          <p:cNvSpPr/>
          <p:nvPr/>
        </p:nvSpPr>
        <p:spPr>
          <a:xfrm>
            <a:off x="705264" y="2353869"/>
            <a:ext cx="4374000" cy="4965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198000" tIns="108000" rIns="198000" bIns="108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請求書の精算をご担当されている方へ</a:t>
            </a:r>
            <a:endParaRPr sz="900"/>
          </a:p>
        </p:txBody>
      </p:sp>
      <p:sp>
        <p:nvSpPr>
          <p:cNvPr id="104" name="Google Shape;104;p17"/>
          <p:cNvSpPr txBox="1"/>
          <p:nvPr/>
        </p:nvSpPr>
        <p:spPr>
          <a:xfrm>
            <a:off x="152400" y="1244767"/>
            <a:ext cx="10387200" cy="9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highlight>
                  <a:srgbClr val="FFFF00"/>
                </a:highlight>
              </a:rPr>
              <a:t>〇</a:t>
            </a:r>
            <a:r>
              <a:rPr lang="ja" sz="2000" b="1"/>
              <a:t>月発行分の請求書（</a:t>
            </a:r>
            <a:r>
              <a:rPr lang="ja" sz="2000" b="1">
                <a:highlight>
                  <a:srgbClr val="FFFF00"/>
                </a:highlight>
              </a:rPr>
              <a:t>〇</a:t>
            </a:r>
            <a:r>
              <a:rPr lang="ja" sz="2000" b="1"/>
              <a:t>月取引分）</a:t>
            </a:r>
            <a:r>
              <a:rPr lang="ja" sz="1800"/>
              <a:t>から</a:t>
            </a:r>
            <a:r>
              <a:rPr lang="ja" sz="2000" b="1">
                <a:highlight>
                  <a:srgbClr val="FFFF00"/>
                </a:highlight>
              </a:rPr>
              <a:t>〇〇</a:t>
            </a:r>
            <a:r>
              <a:rPr lang="ja" sz="2000" b="1"/>
              <a:t>株式会社</a:t>
            </a:r>
            <a:r>
              <a:rPr lang="ja" sz="1800"/>
              <a:t>の請求・回収業務を</a:t>
            </a:r>
            <a:endParaRPr sz="1800"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>
                <a:solidFill>
                  <a:schemeClr val="dk1"/>
                </a:solidFill>
              </a:rPr>
              <a:t>株式会社Biz Forward</a:t>
            </a:r>
            <a:r>
              <a:rPr lang="ja" sz="1800"/>
              <a:t>が代行しておこないます。</a:t>
            </a:r>
            <a:endParaRPr sz="1800"/>
          </a:p>
        </p:txBody>
      </p:sp>
      <p:sp>
        <p:nvSpPr>
          <p:cNvPr id="105" name="Google Shape;105;p17"/>
          <p:cNvSpPr txBox="1"/>
          <p:nvPr/>
        </p:nvSpPr>
        <p:spPr>
          <a:xfrm>
            <a:off x="152400" y="974144"/>
            <a:ext cx="103872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1"/>
                </a:solidFill>
                <a:highlight>
                  <a:srgbClr val="FFE8D3"/>
                </a:highlight>
              </a:rPr>
              <a:t>この資料を受け取った方は、請求書の精算をご担当されている部署へお渡しください。</a:t>
            </a:r>
            <a:endParaRPr sz="1200" b="1">
              <a:highlight>
                <a:srgbClr val="FFE8D3"/>
              </a:highlight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1410353" y="3144419"/>
            <a:ext cx="3695100" cy="7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chemeClr val="dk1"/>
                </a:solidFill>
              </a:rPr>
              <a:t>請求書の</a:t>
            </a:r>
            <a:r>
              <a:rPr lang="ja" sz="2200" b="1">
                <a:solidFill>
                  <a:srgbClr val="E60000"/>
                </a:solidFill>
              </a:rPr>
              <a:t>お振込先口座</a:t>
            </a:r>
            <a:r>
              <a:rPr lang="ja" sz="2200" b="1">
                <a:solidFill>
                  <a:schemeClr val="dk1"/>
                </a:solidFill>
              </a:rPr>
              <a:t>が</a:t>
            </a:r>
            <a:endParaRPr sz="22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E60000"/>
                </a:solidFill>
              </a:rPr>
              <a:t>変更</a:t>
            </a:r>
            <a:r>
              <a:rPr lang="ja" sz="2200" b="1">
                <a:solidFill>
                  <a:schemeClr val="dk1"/>
                </a:solidFill>
              </a:rPr>
              <a:t>となります</a:t>
            </a:r>
            <a:endParaRPr sz="2200" b="1"/>
          </a:p>
        </p:txBody>
      </p:sp>
      <p:sp>
        <p:nvSpPr>
          <p:cNvPr id="107" name="Google Shape;107;p17"/>
          <p:cNvSpPr txBox="1"/>
          <p:nvPr/>
        </p:nvSpPr>
        <p:spPr>
          <a:xfrm>
            <a:off x="692439" y="4894739"/>
            <a:ext cx="43740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</a:rPr>
              <a:t>請求書の「お振込先」記載イメージ</a:t>
            </a:r>
            <a:endParaRPr sz="1100" b="1"/>
          </a:p>
        </p:txBody>
      </p:sp>
      <p:sp>
        <p:nvSpPr>
          <p:cNvPr id="108" name="Google Shape;108;p17"/>
          <p:cNvSpPr/>
          <p:nvPr/>
        </p:nvSpPr>
        <p:spPr>
          <a:xfrm>
            <a:off x="5627736" y="2353869"/>
            <a:ext cx="4374000" cy="4965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198000" tIns="108000" rIns="198000" bIns="108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事前にご確認いただきたいこと</a:t>
            </a:r>
            <a:endParaRPr sz="300"/>
          </a:p>
        </p:txBody>
      </p:sp>
      <p:sp>
        <p:nvSpPr>
          <p:cNvPr id="109" name="Google Shape;109;p17"/>
          <p:cNvSpPr txBox="1"/>
          <p:nvPr/>
        </p:nvSpPr>
        <p:spPr>
          <a:xfrm>
            <a:off x="5901762" y="3029192"/>
            <a:ext cx="41001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>
                <a:solidFill>
                  <a:srgbClr val="E60000"/>
                </a:solidFill>
              </a:rPr>
              <a:t>社内システムやインターネットバンキング上</a:t>
            </a:r>
            <a:endParaRPr sz="1500" b="1">
              <a:solidFill>
                <a:srgbClr val="E6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>
                <a:solidFill>
                  <a:srgbClr val="E60000"/>
                </a:solidFill>
              </a:rPr>
              <a:t>での振込先口座の登録内容</a:t>
            </a:r>
            <a:endParaRPr sz="1500" b="1">
              <a:solidFill>
                <a:srgbClr val="E60000"/>
              </a:solidFill>
            </a:endParaRPr>
          </a:p>
        </p:txBody>
      </p:sp>
      <p:sp>
        <p:nvSpPr>
          <p:cNvPr id="110" name="Google Shape;110;p17"/>
          <p:cNvSpPr txBox="1"/>
          <p:nvPr/>
        </p:nvSpPr>
        <p:spPr>
          <a:xfrm>
            <a:off x="5901761" y="3641144"/>
            <a:ext cx="4204500" cy="8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企業さまごとに振込先口座情報が異なります。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請求書発行前に口座情報のご確認が必要な場合は、</a:t>
            </a:r>
            <a:r>
              <a:rPr lang="ja" sz="1300">
                <a:solidFill>
                  <a:schemeClr val="dk1"/>
                </a:solidFill>
                <a:highlight>
                  <a:srgbClr val="FFFF00"/>
                </a:highlight>
              </a:rPr>
              <a:t>〇〇</a:t>
            </a:r>
            <a:r>
              <a:rPr lang="ja" sz="1300">
                <a:solidFill>
                  <a:schemeClr val="dk1"/>
                </a:solidFill>
              </a:rPr>
              <a:t>株式会社（mail：</a:t>
            </a:r>
            <a:r>
              <a:rPr lang="ja" sz="1300">
                <a:solidFill>
                  <a:schemeClr val="dk1"/>
                </a:solidFill>
                <a:highlight>
                  <a:srgbClr val="FFFF00"/>
                </a:highlight>
              </a:rPr>
              <a:t>xxx@xxx.co.jp</a:t>
            </a:r>
            <a:r>
              <a:rPr lang="ja" sz="1300">
                <a:solidFill>
                  <a:srgbClr val="E2750F"/>
                </a:solidFill>
              </a:rPr>
              <a:t> </a:t>
            </a:r>
            <a:r>
              <a:rPr lang="ja" sz="1300">
                <a:solidFill>
                  <a:schemeClr val="dk1"/>
                </a:solidFill>
              </a:rPr>
              <a:t>)までお問い合わせください。</a:t>
            </a:r>
            <a:endParaRPr sz="1300"/>
          </a:p>
        </p:txBody>
      </p:sp>
      <p:sp>
        <p:nvSpPr>
          <p:cNvPr id="111" name="Google Shape;111;p17"/>
          <p:cNvSpPr txBox="1"/>
          <p:nvPr/>
        </p:nvSpPr>
        <p:spPr>
          <a:xfrm>
            <a:off x="5901762" y="4744818"/>
            <a:ext cx="4100100" cy="2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>
                <a:solidFill>
                  <a:srgbClr val="E60000"/>
                </a:solidFill>
              </a:rPr>
              <a:t>口座登録用書類の提出依頼の有無</a:t>
            </a:r>
            <a:endParaRPr sz="1500" b="1">
              <a:solidFill>
                <a:srgbClr val="E60000"/>
              </a:solidFill>
            </a:endParaRPr>
          </a:p>
        </p:txBody>
      </p:sp>
      <p:sp>
        <p:nvSpPr>
          <p:cNvPr id="112" name="Google Shape;112;p17"/>
          <p:cNvSpPr txBox="1"/>
          <p:nvPr/>
        </p:nvSpPr>
        <p:spPr>
          <a:xfrm>
            <a:off x="5901761" y="5095645"/>
            <a:ext cx="4204500" cy="1150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 dirty="0">
                <a:solidFill>
                  <a:schemeClr val="dk1"/>
                </a:solidFill>
              </a:rPr>
              <a:t>お振込先口座の変更に伴い、貴社独自の書類提出が必要な場合、株式会社Biz Forwardにて書類への記載・捺印に対応しております。</a:t>
            </a:r>
            <a:br>
              <a:rPr lang="ja" sz="1300" dirty="0">
                <a:solidFill>
                  <a:schemeClr val="dk1"/>
                </a:solidFill>
              </a:rPr>
            </a:br>
            <a:r>
              <a:rPr lang="ja" sz="1300" dirty="0">
                <a:solidFill>
                  <a:schemeClr val="dk1"/>
                </a:solidFill>
              </a:rPr>
              <a:t>customer.support@b</a:t>
            </a:r>
            <a:r>
              <a:rPr lang="en-US" altLang="ja" sz="1300" dirty="0" err="1">
                <a:solidFill>
                  <a:schemeClr val="dk1"/>
                </a:solidFill>
              </a:rPr>
              <a:t>fw</a:t>
            </a:r>
            <a:r>
              <a:rPr lang="ja" sz="1300">
                <a:solidFill>
                  <a:schemeClr val="dk1"/>
                </a:solidFill>
              </a:rPr>
              <a:t>.jpまでご連絡いただければ、書面内容を確認の上、ご連絡差し上げます。</a:t>
            </a:r>
            <a:endParaRPr sz="1300" dirty="0"/>
          </a:p>
        </p:txBody>
      </p:sp>
      <p:sp>
        <p:nvSpPr>
          <p:cNvPr id="113" name="Google Shape;113;p17"/>
          <p:cNvSpPr txBox="1"/>
          <p:nvPr/>
        </p:nvSpPr>
        <p:spPr>
          <a:xfrm>
            <a:off x="3387079" y="6720232"/>
            <a:ext cx="2533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1"/>
                </a:solidFill>
              </a:rPr>
              <a:t>株式会社Biz Forward</a:t>
            </a:r>
            <a:endParaRPr sz="1200" b="1"/>
          </a:p>
        </p:txBody>
      </p:sp>
      <p:sp>
        <p:nvSpPr>
          <p:cNvPr id="114" name="Google Shape;114;p17"/>
          <p:cNvSpPr txBox="1"/>
          <p:nvPr/>
        </p:nvSpPr>
        <p:spPr>
          <a:xfrm>
            <a:off x="3387079" y="6956525"/>
            <a:ext cx="25338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〒108-0023 東京都港区芝浦3-1-21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msb Tamachi 田町ステーションタワーS21F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6319795" y="6728019"/>
            <a:ext cx="22356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</a:rPr>
              <a:t>【お問合せ】</a:t>
            </a:r>
            <a:endParaRPr sz="1100" b="1"/>
          </a:p>
        </p:txBody>
      </p:sp>
      <p:sp>
        <p:nvSpPr>
          <p:cNvPr id="116" name="Google Shape;116;p17"/>
          <p:cNvSpPr txBox="1"/>
          <p:nvPr/>
        </p:nvSpPr>
        <p:spPr>
          <a:xfrm>
            <a:off x="6398121" y="6969573"/>
            <a:ext cx="28593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https://bizforward.co.jp/seikyuplus/buyer/ask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17" name="Google Shape;117;p17"/>
          <p:cNvSpPr/>
          <p:nvPr/>
        </p:nvSpPr>
        <p:spPr>
          <a:xfrm>
            <a:off x="744435" y="3248197"/>
            <a:ext cx="431100" cy="431100"/>
          </a:xfrm>
          <a:prstGeom prst="ellipse">
            <a:avLst/>
          </a:prstGeom>
          <a:solidFill>
            <a:srgbClr val="E6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1">
                <a:solidFill>
                  <a:schemeClr val="lt1"/>
                </a:solidFill>
              </a:rPr>
              <a:t>！</a:t>
            </a:r>
            <a:endParaRPr sz="1800" b="1">
              <a:solidFill>
                <a:schemeClr val="lt1"/>
              </a:solidFill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5901761" y="6316528"/>
            <a:ext cx="42045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※ 書類のご返却には2週間ほどお時間をいただいております。</a:t>
            </a:r>
            <a:endParaRPr/>
          </a:p>
        </p:txBody>
      </p:sp>
      <p:pic>
        <p:nvPicPr>
          <p:cNvPr id="119" name="Google Shape;11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1885" y="6720225"/>
            <a:ext cx="2016394" cy="49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 rotWithShape="1">
          <a:blip r:embed="rId5">
            <a:alphaModFix/>
          </a:blip>
          <a:srcRect l="675" t="3418"/>
          <a:stretch/>
        </p:blipFill>
        <p:spPr>
          <a:xfrm>
            <a:off x="705275" y="5222221"/>
            <a:ext cx="4361174" cy="1008809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  <a:effectLst>
            <a:outerShdw blurRad="285750" dist="19050" dir="5400000" algn="bl" rotWithShape="0">
              <a:srgbClr val="CCCCCC">
                <a:alpha val="50000"/>
              </a:srgbClr>
            </a:outerShdw>
          </a:effectLst>
        </p:spPr>
      </p:pic>
      <p:sp>
        <p:nvSpPr>
          <p:cNvPr id="121" name="Google Shape;121;p17"/>
          <p:cNvSpPr/>
          <p:nvPr/>
        </p:nvSpPr>
        <p:spPr>
          <a:xfrm>
            <a:off x="5627725" y="3068993"/>
            <a:ext cx="144000" cy="144000"/>
          </a:xfrm>
          <a:prstGeom prst="rect">
            <a:avLst/>
          </a:prstGeom>
          <a:solidFill>
            <a:srgbClr val="E6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5627725" y="4781888"/>
            <a:ext cx="144000" cy="144000"/>
          </a:xfrm>
          <a:prstGeom prst="rect">
            <a:avLst/>
          </a:prstGeom>
          <a:solidFill>
            <a:srgbClr val="E6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7"/>
          <p:cNvSpPr txBox="1"/>
          <p:nvPr/>
        </p:nvSpPr>
        <p:spPr>
          <a:xfrm>
            <a:off x="705275" y="4113075"/>
            <a:ext cx="4553100" cy="46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 dirty="0">
                <a:solidFill>
                  <a:schemeClr val="dk1"/>
                </a:solidFill>
              </a:rPr>
              <a:t>株式会社Biz Forward (</a:t>
            </a:r>
            <a:r>
              <a:rPr lang="ja" sz="1300" u="sng" dirty="0">
                <a:solidFill>
                  <a:schemeClr val="hlink"/>
                </a:solidFill>
                <a:hlinkClick r:id="rId6"/>
              </a:rPr>
              <a:t>noreply@b</a:t>
            </a:r>
            <a:r>
              <a:rPr lang="en-US" altLang="ja" sz="1300" u="sng" dirty="0" err="1">
                <a:solidFill>
                  <a:schemeClr val="hlink"/>
                </a:solidFill>
                <a:hlinkClick r:id="rId6"/>
              </a:rPr>
              <a:t>fw</a:t>
            </a:r>
            <a:r>
              <a:rPr lang="ja" sz="1300" u="sng" dirty="0">
                <a:solidFill>
                  <a:schemeClr val="hlink"/>
                </a:solidFill>
                <a:hlinkClick r:id="rId6"/>
              </a:rPr>
              <a:t>.jp</a:t>
            </a:r>
            <a:r>
              <a:rPr lang="ja" sz="1300" dirty="0">
                <a:solidFill>
                  <a:schemeClr val="dk1"/>
                </a:solidFill>
              </a:rPr>
              <a:t>)から</a:t>
            </a:r>
            <a:br>
              <a:rPr lang="ja" sz="1300" dirty="0">
                <a:solidFill>
                  <a:schemeClr val="dk1"/>
                </a:solidFill>
              </a:rPr>
            </a:br>
            <a:r>
              <a:rPr lang="ja" sz="1300" dirty="0">
                <a:solidFill>
                  <a:schemeClr val="dk1"/>
                </a:solidFill>
              </a:rPr>
              <a:t>送付される請求書記載の「お振込先」をご確認ください。</a:t>
            </a:r>
            <a:endParaRPr sz="1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ユーザー設定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合田 悠希</cp:lastModifiedBy>
  <cp:revision>3</cp:revision>
  <dcterms:modified xsi:type="dcterms:W3CDTF">2024-07-30T02:06:33Z</dcterms:modified>
</cp:coreProperties>
</file>